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nton" pitchFamily="2" charset="0"/>
      <p:regular r:id="rId15"/>
    </p:embeddedFont>
    <p:embeddedFont>
      <p:font typeface="Bebas Neue" panose="020B0606020202050201" pitchFamily="3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98A36F-0697-42CB-AE3F-6083FBBC963E}">
  <a:tblStyle styleId="{9998A36F-0697-42CB-AE3F-6083FBBC96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3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e5340207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ce5340207c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e5340207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ce5340207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0fec8c7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0fec8c7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e5340207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e5340207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e0fec8c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e0fec8c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Jacob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e5340207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e5340207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Jacob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e534020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e5340207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e5340207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e5340207c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8">
            <a:off x="-1170195" y="-1985689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-937998">
            <a:off x="4280956" y="4522489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 rot="-78236" flipH="1">
            <a:off x="2408221" y="1189053"/>
            <a:ext cx="4337323" cy="19138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2038">
            <a:off x="3306881" y="3224916"/>
            <a:ext cx="2530200" cy="7779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1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733408" flipH="1">
            <a:off x="5040467" y="-1484764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937998" flipH="1">
            <a:off x="-537681" y="4352189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 rot="2231">
            <a:off x="2953800" y="2777337"/>
            <a:ext cx="3236401" cy="7779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 rot="-77953">
            <a:off x="1287255" y="1662729"/>
            <a:ext cx="6575891" cy="1048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-9862002" flipH="1">
            <a:off x="4973531" y="-1583536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2030791" y="2171100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hasCustomPrompt="1"/>
          </p:nvPr>
        </p:nvSpPr>
        <p:spPr>
          <a:xfrm rot="-78143">
            <a:off x="1036715" y="1921855"/>
            <a:ext cx="923939" cy="76279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2030697" y="1760550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5899166" y="2171100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 rot="-78143">
            <a:off x="4905065" y="1921780"/>
            <a:ext cx="923939" cy="76279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5899072" y="1760550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2030791" y="3716675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 rot="-78143">
            <a:off x="1036715" y="3467430"/>
            <a:ext cx="923939" cy="76279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2030697" y="3306125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5899166" y="3716675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3" hasCustomPrompt="1"/>
          </p:nvPr>
        </p:nvSpPr>
        <p:spPr>
          <a:xfrm rot="-78143">
            <a:off x="4905065" y="3467430"/>
            <a:ext cx="923939" cy="76279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5899072" y="3306125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ctrTitle" idx="15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-53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/>
          <p:nvPr/>
        </p:nvSpPr>
        <p:spPr>
          <a:xfrm rot="10800000"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 rot="10800000">
            <a:off x="114184" y="-1886066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 rot="10800000">
            <a:off x="114184" y="-1886066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50" y="-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937998" flipH="1">
            <a:off x="-1220881" y="4334639"/>
            <a:ext cx="5616587" cy="207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 rotWithShape="1">
          <a:blip r:embed="rId5">
            <a:alphaModFix/>
          </a:blip>
          <a:srcRect l="2116" t="20519" r="2125" b="15951"/>
          <a:stretch/>
        </p:blipFill>
        <p:spPr>
          <a:xfrm rot="733408" flipH="1">
            <a:off x="2372392" y="-2039364"/>
            <a:ext cx="7301641" cy="27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5335925" y="2704888"/>
            <a:ext cx="28086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ctrTitle"/>
          </p:nvPr>
        </p:nvSpPr>
        <p:spPr>
          <a:xfrm rot="367" flipH="1">
            <a:off x="5335925" y="1436448"/>
            <a:ext cx="2808600" cy="12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flipH="1"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15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-9862002" flipH="1">
            <a:off x="4973531" y="-1583536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>
            <a:spLocks noGrp="1"/>
          </p:cNvSpPr>
          <p:nvPr>
            <p:ph type="ctrTitle"/>
          </p:nvPr>
        </p:nvSpPr>
        <p:spPr>
          <a:xfrm rot="238" flipH="1">
            <a:off x="860875" y="1028944"/>
            <a:ext cx="4336200" cy="12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860875" y="2288900"/>
            <a:ext cx="4336200" cy="18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-53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 rot="10800000"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 rot="10800000">
            <a:off x="114184" y="-1886066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 rot="10800000">
            <a:off x="114184" y="-1886066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50" y="-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9862002">
            <a:off x="-2997319" y="-1133761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1272550" y="2976918"/>
            <a:ext cx="18789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2"/>
          </p:nvPr>
        </p:nvSpPr>
        <p:spPr>
          <a:xfrm>
            <a:off x="1272550" y="2566368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3"/>
          </p:nvPr>
        </p:nvSpPr>
        <p:spPr>
          <a:xfrm>
            <a:off x="3632550" y="2976918"/>
            <a:ext cx="18789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3632550" y="2566368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5"/>
          </p:nvPr>
        </p:nvSpPr>
        <p:spPr>
          <a:xfrm>
            <a:off x="5992550" y="2976918"/>
            <a:ext cx="18789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5992550" y="2566368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l="822" t="18889" r="4641" b="18890"/>
          <a:stretch/>
        </p:blipFill>
        <p:spPr>
          <a:xfrm rot="-9862002" flipH="1">
            <a:off x="4919881" y="-1547761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>
            <a:spLocks noGrp="1"/>
          </p:cNvSpPr>
          <p:nvPr>
            <p:ph type="subTitle" idx="1"/>
          </p:nvPr>
        </p:nvSpPr>
        <p:spPr>
          <a:xfrm>
            <a:off x="1272650" y="37670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2"/>
          </p:nvPr>
        </p:nvSpPr>
        <p:spPr>
          <a:xfrm>
            <a:off x="1272551" y="33564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3"/>
          </p:nvPr>
        </p:nvSpPr>
        <p:spPr>
          <a:xfrm>
            <a:off x="3632724" y="37670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4"/>
          </p:nvPr>
        </p:nvSpPr>
        <p:spPr>
          <a:xfrm>
            <a:off x="3632625" y="33564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5"/>
          </p:nvPr>
        </p:nvSpPr>
        <p:spPr>
          <a:xfrm>
            <a:off x="5992650" y="37670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6"/>
          </p:nvPr>
        </p:nvSpPr>
        <p:spPr>
          <a:xfrm>
            <a:off x="5992551" y="33564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7"/>
          </p:nvPr>
        </p:nvSpPr>
        <p:spPr>
          <a:xfrm>
            <a:off x="1272650" y="21698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8"/>
          </p:nvPr>
        </p:nvSpPr>
        <p:spPr>
          <a:xfrm>
            <a:off x="1272551" y="17592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9"/>
          </p:nvPr>
        </p:nvSpPr>
        <p:spPr>
          <a:xfrm>
            <a:off x="3632724" y="21698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3"/>
          </p:nvPr>
        </p:nvSpPr>
        <p:spPr>
          <a:xfrm>
            <a:off x="3632625" y="17592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14"/>
          </p:nvPr>
        </p:nvSpPr>
        <p:spPr>
          <a:xfrm>
            <a:off x="5992650" y="21698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5"/>
          </p:nvPr>
        </p:nvSpPr>
        <p:spPr>
          <a:xfrm>
            <a:off x="5992551" y="17592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8">
            <a:off x="-4825220" y="-1501489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-937998">
            <a:off x="4835581" y="4459889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>
            <a:spLocks noGrp="1"/>
          </p:cNvSpPr>
          <p:nvPr>
            <p:ph type="subTitle" idx="1"/>
          </p:nvPr>
        </p:nvSpPr>
        <p:spPr>
          <a:xfrm>
            <a:off x="3526350" y="1893675"/>
            <a:ext cx="20913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title" hasCustomPrompt="1"/>
          </p:nvPr>
        </p:nvSpPr>
        <p:spPr>
          <a:xfrm rot="-77928">
            <a:off x="2275660" y="873909"/>
            <a:ext cx="4592680" cy="1039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2"/>
          </p:nvPr>
        </p:nvSpPr>
        <p:spPr>
          <a:xfrm>
            <a:off x="3526350" y="3793189"/>
            <a:ext cx="20913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3" hasCustomPrompt="1"/>
          </p:nvPr>
        </p:nvSpPr>
        <p:spPr>
          <a:xfrm rot="-77928">
            <a:off x="2275660" y="2773423"/>
            <a:ext cx="4592680" cy="1039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-9862002" flipH="1">
            <a:off x="4973531" y="-1583536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ctrTitle"/>
          </p:nvPr>
        </p:nvSpPr>
        <p:spPr>
          <a:xfrm rot="-78185" flipH="1">
            <a:off x="1485102" y="420742"/>
            <a:ext cx="6173797" cy="1026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1"/>
          </p:nvPr>
        </p:nvSpPr>
        <p:spPr>
          <a:xfrm rot="1923">
            <a:off x="2694600" y="1559475"/>
            <a:ext cx="3754801" cy="1464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2099100" y="38504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 u="sng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u="sng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937998" flipH="1">
            <a:off x="-681031" y="4522489"/>
            <a:ext cx="5616587" cy="207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l="2116" t="20519" r="2125" b="15951"/>
          <a:stretch/>
        </p:blipFill>
        <p:spPr>
          <a:xfrm rot="733408" flipH="1">
            <a:off x="3338492" y="-1985689"/>
            <a:ext cx="7301641" cy="27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 rot="-78084" flipH="1">
            <a:off x="1401832" y="2186249"/>
            <a:ext cx="6340335" cy="772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 rot="1909">
            <a:off x="3221400" y="3406313"/>
            <a:ext cx="2701200" cy="7779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 rot="-78062">
            <a:off x="3937787" y="1073711"/>
            <a:ext cx="1268427" cy="88552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8">
            <a:off x="-1170195" y="-1985689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-937998">
            <a:off x="4280956" y="4522489"/>
            <a:ext cx="5616587" cy="207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-9862002" flipH="1">
            <a:off x="4973531" y="-1583536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60875" y="1269225"/>
            <a:ext cx="74223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521809">
            <a:off x="5611148" y="-1169749"/>
            <a:ext cx="5065807" cy="189037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489788" y="2982300"/>
            <a:ext cx="28293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1489663" y="2571750"/>
            <a:ext cx="28293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4825050" y="2982300"/>
            <a:ext cx="28293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824925" y="2571750"/>
            <a:ext cx="28293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9862002">
            <a:off x="-2997319" y="-1133761"/>
            <a:ext cx="5616587" cy="207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6"/>
          <p:cNvGrpSpPr/>
          <p:nvPr/>
        </p:nvGrpSpPr>
        <p:grpSpPr>
          <a:xfrm>
            <a:off x="8228912" y="337632"/>
            <a:ext cx="403720" cy="403720"/>
            <a:chOff x="7876975" y="539500"/>
            <a:chExt cx="553800" cy="553800"/>
          </a:xfrm>
        </p:grpSpPr>
        <p:cxnSp>
          <p:nvCxnSpPr>
            <p:cNvPr id="59" name="Google Shape;59;p6"/>
            <p:cNvCxnSpPr/>
            <p:nvPr/>
          </p:nvCxnSpPr>
          <p:spPr>
            <a:xfrm>
              <a:off x="8153875" y="539500"/>
              <a:ext cx="0" cy="553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6"/>
            <p:cNvCxnSpPr/>
            <p:nvPr/>
          </p:nvCxnSpPr>
          <p:spPr>
            <a:xfrm>
              <a:off x="7876975" y="816400"/>
              <a:ext cx="553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 rot="278" flipH="1">
            <a:off x="4718875" y="759061"/>
            <a:ext cx="3711900" cy="12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4718875" y="2069500"/>
            <a:ext cx="3711900" cy="23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7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4697203" flipH="1">
            <a:off x="-1130898" y="1397434"/>
            <a:ext cx="7744001" cy="28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>
            <a:spLocks noGrp="1"/>
          </p:cNvSpPr>
          <p:nvPr>
            <p:ph type="pic" idx="2"/>
          </p:nvPr>
        </p:nvSpPr>
        <p:spPr>
          <a:xfrm flipH="1">
            <a:off x="-921375" y="0"/>
            <a:ext cx="4276800" cy="5261175"/>
          </a:xfrm>
          <a:prstGeom prst="flowChartInputOutpu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ctrTitle"/>
          </p:nvPr>
        </p:nvSpPr>
        <p:spPr>
          <a:xfrm rot="-78382" flipH="1">
            <a:off x="2056870" y="1691203"/>
            <a:ext cx="5039810" cy="1913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78" name="Google Shape;78;p8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8">
            <a:off x="-1170195" y="-1784914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-937998">
            <a:off x="4280956" y="4173664"/>
            <a:ext cx="5616587" cy="207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9">
            <a:off x="-2448502" y="-1286025"/>
            <a:ext cx="5065806" cy="189037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854775" y="1747175"/>
            <a:ext cx="3508800" cy="24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2"/>
          </p:nvPr>
        </p:nvSpPr>
        <p:spPr>
          <a:xfrm>
            <a:off x="4780427" y="1747175"/>
            <a:ext cx="3508800" cy="24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0"/>
          <p:cNvSpPr txBox="1">
            <a:spLocks noGrp="1"/>
          </p:cNvSpPr>
          <p:nvPr>
            <p:ph type="ctrTitle"/>
          </p:nvPr>
        </p:nvSpPr>
        <p:spPr>
          <a:xfrm rot="268" flipH="1">
            <a:off x="720000" y="3976773"/>
            <a:ext cx="7704000" cy="7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ckademic.com/mastering-retrieval-augmented-generation-rag-architecture-unleash-the-power-of-large-language-a1d2be5f348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rdbourke/simple-local-ra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ctrTitle"/>
          </p:nvPr>
        </p:nvSpPr>
        <p:spPr>
          <a:xfrm rot="-78236" flipH="1">
            <a:off x="2405256" y="926943"/>
            <a:ext cx="4337323" cy="21761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dk1"/>
                </a:solidFill>
              </a:rPr>
              <a:t>Hockey RAG Model</a:t>
            </a:r>
            <a:endParaRPr sz="6000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1"/>
          </p:nvPr>
        </p:nvSpPr>
        <p:spPr>
          <a:xfrm rot="2038">
            <a:off x="3306881" y="3224916"/>
            <a:ext cx="2530200" cy="7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Tim, Jacob, Dhun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Results Cont’d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301" name="Google Shape;301;p32"/>
          <p:cNvSpPr txBox="1">
            <a:spLocks noGrp="1"/>
          </p:cNvSpPr>
          <p:nvPr>
            <p:ph type="subTitle" idx="4294967295"/>
          </p:nvPr>
        </p:nvSpPr>
        <p:spPr>
          <a:xfrm>
            <a:off x="202325" y="871900"/>
            <a:ext cx="47217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Retriever + Gemma 7b Output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00" y="1342700"/>
            <a:ext cx="7168101" cy="368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32"/>
          <p:cNvGrpSpPr/>
          <p:nvPr/>
        </p:nvGrpSpPr>
        <p:grpSpPr>
          <a:xfrm>
            <a:off x="4738929" y="3160737"/>
            <a:ext cx="257674" cy="262528"/>
            <a:chOff x="5779408" y="3699191"/>
            <a:chExt cx="317645" cy="318757"/>
          </a:xfrm>
        </p:grpSpPr>
        <p:sp>
          <p:nvSpPr>
            <p:cNvPr id="313" name="Google Shape;313;p3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32"/>
          <p:cNvGrpSpPr/>
          <p:nvPr/>
        </p:nvGrpSpPr>
        <p:grpSpPr>
          <a:xfrm>
            <a:off x="4738929" y="3852537"/>
            <a:ext cx="257674" cy="262528"/>
            <a:chOff x="5779408" y="3699191"/>
            <a:chExt cx="317645" cy="318757"/>
          </a:xfrm>
        </p:grpSpPr>
        <p:sp>
          <p:nvSpPr>
            <p:cNvPr id="316" name="Google Shape;316;p3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09;p32">
            <a:extLst>
              <a:ext uri="{FF2B5EF4-FFF2-40B4-BE49-F238E27FC236}">
                <a16:creationId xmlns:a16="http://schemas.microsoft.com/office/drawing/2014/main" id="{6A97E4E0-2E90-BE85-DC96-E1C40C355AB6}"/>
              </a:ext>
            </a:extLst>
          </p:cNvPr>
          <p:cNvGrpSpPr/>
          <p:nvPr/>
        </p:nvGrpSpPr>
        <p:grpSpPr>
          <a:xfrm>
            <a:off x="4734735" y="4508121"/>
            <a:ext cx="301460" cy="260985"/>
            <a:chOff x="5216456" y="3725484"/>
            <a:chExt cx="356196" cy="265631"/>
          </a:xfrm>
        </p:grpSpPr>
        <p:sp>
          <p:nvSpPr>
            <p:cNvPr id="3" name="Google Shape;310;p32">
              <a:extLst>
                <a:ext uri="{FF2B5EF4-FFF2-40B4-BE49-F238E27FC236}">
                  <a16:creationId xmlns:a16="http://schemas.microsoft.com/office/drawing/2014/main" id="{58E293B8-23F5-68F7-E239-0388A42B6F44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1;p32">
              <a:extLst>
                <a:ext uri="{FF2B5EF4-FFF2-40B4-BE49-F238E27FC236}">
                  <a16:creationId xmlns:a16="http://schemas.microsoft.com/office/drawing/2014/main" id="{CF23E773-3678-A75D-DFC9-1E94CAB41470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315;p32">
            <a:extLst>
              <a:ext uri="{FF2B5EF4-FFF2-40B4-BE49-F238E27FC236}">
                <a16:creationId xmlns:a16="http://schemas.microsoft.com/office/drawing/2014/main" id="{8E9D2583-6A79-BC37-9654-F05AF7A01FAC}"/>
              </a:ext>
            </a:extLst>
          </p:cNvPr>
          <p:cNvGrpSpPr/>
          <p:nvPr/>
        </p:nvGrpSpPr>
        <p:grpSpPr>
          <a:xfrm>
            <a:off x="5220244" y="4506578"/>
            <a:ext cx="257674" cy="262528"/>
            <a:chOff x="5779408" y="3699191"/>
            <a:chExt cx="317645" cy="318757"/>
          </a:xfrm>
        </p:grpSpPr>
        <p:sp>
          <p:nvSpPr>
            <p:cNvPr id="6" name="Google Shape;316;p32">
              <a:extLst>
                <a:ext uri="{FF2B5EF4-FFF2-40B4-BE49-F238E27FC236}">
                  <a16:creationId xmlns:a16="http://schemas.microsoft.com/office/drawing/2014/main" id="{0DE31276-DFE9-7CA9-6CD1-7B7B3A1B2B1F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7;p32">
              <a:extLst>
                <a:ext uri="{FF2B5EF4-FFF2-40B4-BE49-F238E27FC236}">
                  <a16:creationId xmlns:a16="http://schemas.microsoft.com/office/drawing/2014/main" id="{FD1B98A5-F3E3-670E-1B46-EFD8C2988C56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09;p32">
            <a:extLst>
              <a:ext uri="{FF2B5EF4-FFF2-40B4-BE49-F238E27FC236}">
                <a16:creationId xmlns:a16="http://schemas.microsoft.com/office/drawing/2014/main" id="{C534CF18-3F23-0861-C052-C8D68C9568E1}"/>
              </a:ext>
            </a:extLst>
          </p:cNvPr>
          <p:cNvGrpSpPr/>
          <p:nvPr/>
        </p:nvGrpSpPr>
        <p:grpSpPr>
          <a:xfrm>
            <a:off x="4708113" y="2578565"/>
            <a:ext cx="301460" cy="260985"/>
            <a:chOff x="5216456" y="3725484"/>
            <a:chExt cx="356196" cy="265631"/>
          </a:xfrm>
        </p:grpSpPr>
        <p:sp>
          <p:nvSpPr>
            <p:cNvPr id="9" name="Google Shape;310;p32">
              <a:extLst>
                <a:ext uri="{FF2B5EF4-FFF2-40B4-BE49-F238E27FC236}">
                  <a16:creationId xmlns:a16="http://schemas.microsoft.com/office/drawing/2014/main" id="{3430BDFA-DC7D-5D67-AB22-E84DF491D532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1;p32">
              <a:extLst>
                <a:ext uri="{FF2B5EF4-FFF2-40B4-BE49-F238E27FC236}">
                  <a16:creationId xmlns:a16="http://schemas.microsoft.com/office/drawing/2014/main" id="{184FF277-04E8-ECE4-305C-E776DB690E2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309;p32">
            <a:extLst>
              <a:ext uri="{FF2B5EF4-FFF2-40B4-BE49-F238E27FC236}">
                <a16:creationId xmlns:a16="http://schemas.microsoft.com/office/drawing/2014/main" id="{0C759417-ACE1-FCB7-334B-B106CCCA3934}"/>
              </a:ext>
            </a:extLst>
          </p:cNvPr>
          <p:cNvGrpSpPr/>
          <p:nvPr/>
        </p:nvGrpSpPr>
        <p:grpSpPr>
          <a:xfrm>
            <a:off x="4738929" y="1953414"/>
            <a:ext cx="301460" cy="260985"/>
            <a:chOff x="5216456" y="3725484"/>
            <a:chExt cx="356196" cy="265631"/>
          </a:xfrm>
        </p:grpSpPr>
        <p:sp>
          <p:nvSpPr>
            <p:cNvPr id="12" name="Google Shape;310;p32">
              <a:extLst>
                <a:ext uri="{FF2B5EF4-FFF2-40B4-BE49-F238E27FC236}">
                  <a16:creationId xmlns:a16="http://schemas.microsoft.com/office/drawing/2014/main" id="{73C41D3E-A1C3-22CF-02FD-CA2A93145E62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1;p32">
              <a:extLst>
                <a:ext uri="{FF2B5EF4-FFF2-40B4-BE49-F238E27FC236}">
                  <a16:creationId xmlns:a16="http://schemas.microsoft.com/office/drawing/2014/main" id="{D808AFBC-896E-07A1-3201-7B390D5A1695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09;p32">
            <a:extLst>
              <a:ext uri="{FF2B5EF4-FFF2-40B4-BE49-F238E27FC236}">
                <a16:creationId xmlns:a16="http://schemas.microsoft.com/office/drawing/2014/main" id="{6589DBD5-F54D-587B-F499-8EFDD4A5DD5B}"/>
              </a:ext>
            </a:extLst>
          </p:cNvPr>
          <p:cNvGrpSpPr/>
          <p:nvPr/>
        </p:nvGrpSpPr>
        <p:grpSpPr>
          <a:xfrm>
            <a:off x="4734735" y="1389103"/>
            <a:ext cx="301460" cy="260985"/>
            <a:chOff x="5216456" y="3725484"/>
            <a:chExt cx="356196" cy="265631"/>
          </a:xfrm>
        </p:grpSpPr>
        <p:sp>
          <p:nvSpPr>
            <p:cNvPr id="15" name="Google Shape;310;p32">
              <a:extLst>
                <a:ext uri="{FF2B5EF4-FFF2-40B4-BE49-F238E27FC236}">
                  <a16:creationId xmlns:a16="http://schemas.microsoft.com/office/drawing/2014/main" id="{E16EC754-3D1F-A297-9E1F-CE4589897943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1;p32">
              <a:extLst>
                <a:ext uri="{FF2B5EF4-FFF2-40B4-BE49-F238E27FC236}">
                  <a16:creationId xmlns:a16="http://schemas.microsoft.com/office/drawing/2014/main" id="{53F59423-E9E0-CE99-53E9-9DB6DAC332B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Future Work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graphicFrame>
        <p:nvGraphicFramePr>
          <p:cNvPr id="326" name="Google Shape;326;p33"/>
          <p:cNvGraphicFramePr/>
          <p:nvPr/>
        </p:nvGraphicFramePr>
        <p:xfrm>
          <a:off x="1890700" y="1353547"/>
          <a:ext cx="5362600" cy="2588800"/>
        </p:xfrm>
        <a:graphic>
          <a:graphicData uri="http://schemas.openxmlformats.org/drawingml/2006/table">
            <a:tbl>
              <a:tblPr>
                <a:noFill/>
                <a:tableStyleId>{9998A36F-0697-42CB-AE3F-6083FBBC963E}</a:tableStyleId>
              </a:tblPr>
              <a:tblGrid>
                <a:gridCol w="536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Improve retriever (try another evaluation criteria)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Try different prompt formats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Try a different LLM</a:t>
                      </a:r>
                      <a:endParaRPr sz="1900" b="1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Fine-tuning pre-trained LLM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References</a:t>
            </a:r>
            <a:endParaRPr sz="4000"/>
          </a:p>
        </p:txBody>
      </p:sp>
      <p:sp>
        <p:nvSpPr>
          <p:cNvPr id="332" name="Google Shape;332;p34"/>
          <p:cNvSpPr txBox="1"/>
          <p:nvPr/>
        </p:nvSpPr>
        <p:spPr>
          <a:xfrm>
            <a:off x="1146100" y="1048600"/>
            <a:ext cx="6367200" cy="25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[1] </a:t>
            </a: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Stackademic. (April 19, 2024). Image title or description. Retrieved from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https://blog.stackademic.com/mastering-retrieval-augmented-generation-rag-architecture-unleash-the-power-of-large-language-a1d2be5f348c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[2] Bourke, D. (n.d.). Simple Local Rag. GitHub. Retrieved April 21st, 2024, from </a:t>
            </a:r>
            <a:r>
              <a:rPr lang="en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https://github.com/mrdbourke/simple-local-rag</a:t>
            </a: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/>
          </a:p>
        </p:txBody>
      </p:sp>
      <p:graphicFrame>
        <p:nvGraphicFramePr>
          <p:cNvPr id="230" name="Google Shape;230;p24"/>
          <p:cNvGraphicFramePr/>
          <p:nvPr>
            <p:extLst>
              <p:ext uri="{D42A27DB-BD31-4B8C-83A1-F6EECF244321}">
                <p14:modId xmlns:p14="http://schemas.microsoft.com/office/powerpoint/2010/main" val="3935924360"/>
              </p:ext>
            </p:extLst>
          </p:nvPr>
        </p:nvGraphicFramePr>
        <p:xfrm>
          <a:off x="3269525" y="1559997"/>
          <a:ext cx="2604950" cy="2940150"/>
        </p:xfrm>
        <a:graphic>
          <a:graphicData uri="http://schemas.openxmlformats.org/drawingml/2006/table">
            <a:tbl>
              <a:tblPr>
                <a:noFill/>
                <a:tableStyleId>{9998A36F-0697-42CB-AE3F-6083FBBC963E}</a:tableStyleId>
              </a:tblPr>
              <a:tblGrid>
                <a:gridCol w="260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Motivation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RAG Background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Retriever</a:t>
                      </a:r>
                      <a:endParaRPr sz="1900" b="1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Generator</a:t>
                      </a:r>
                      <a:endParaRPr sz="19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Results</a:t>
                      </a:r>
                      <a:endParaRPr sz="19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Future Work</a:t>
                      </a:r>
                      <a:endParaRPr sz="16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31" name="Google Shape;231;p24"/>
          <p:cNvGrpSpPr/>
          <p:nvPr/>
        </p:nvGrpSpPr>
        <p:grpSpPr>
          <a:xfrm>
            <a:off x="511362" y="958070"/>
            <a:ext cx="403720" cy="403720"/>
            <a:chOff x="7876975" y="539500"/>
            <a:chExt cx="553800" cy="553800"/>
          </a:xfrm>
        </p:grpSpPr>
        <p:cxnSp>
          <p:nvCxnSpPr>
            <p:cNvPr id="232" name="Google Shape;232;p24"/>
            <p:cNvCxnSpPr/>
            <p:nvPr/>
          </p:nvCxnSpPr>
          <p:spPr>
            <a:xfrm>
              <a:off x="8153875" y="539500"/>
              <a:ext cx="0" cy="553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4"/>
            <p:cNvCxnSpPr/>
            <p:nvPr/>
          </p:nvCxnSpPr>
          <p:spPr>
            <a:xfrm>
              <a:off x="7876975" y="816400"/>
              <a:ext cx="553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1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Motivation</a:t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50" y="1163325"/>
            <a:ext cx="3082075" cy="2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25" y="1250026"/>
            <a:ext cx="4135993" cy="2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175" y="3040325"/>
            <a:ext cx="2866375" cy="17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6"/>
          <p:cNvGrpSpPr/>
          <p:nvPr/>
        </p:nvGrpSpPr>
        <p:grpSpPr>
          <a:xfrm rot="10800000" flipH="1">
            <a:off x="8228912" y="4402132"/>
            <a:ext cx="403720" cy="403720"/>
            <a:chOff x="7876975" y="539500"/>
            <a:chExt cx="553800" cy="553800"/>
          </a:xfrm>
        </p:grpSpPr>
        <p:cxnSp>
          <p:nvCxnSpPr>
            <p:cNvPr id="247" name="Google Shape;247;p26"/>
            <p:cNvCxnSpPr/>
            <p:nvPr/>
          </p:nvCxnSpPr>
          <p:spPr>
            <a:xfrm>
              <a:off x="8153875" y="539500"/>
              <a:ext cx="0" cy="553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6"/>
            <p:cNvCxnSpPr/>
            <p:nvPr/>
          </p:nvCxnSpPr>
          <p:spPr>
            <a:xfrm>
              <a:off x="7876975" y="816400"/>
              <a:ext cx="553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" name="Google Shape;249;p26"/>
          <p:cNvGrpSpPr/>
          <p:nvPr/>
        </p:nvGrpSpPr>
        <p:grpSpPr>
          <a:xfrm rot="10800000" flipH="1">
            <a:off x="8228925" y="2369895"/>
            <a:ext cx="403720" cy="403720"/>
            <a:chOff x="7876975" y="539500"/>
            <a:chExt cx="553800" cy="553800"/>
          </a:xfrm>
        </p:grpSpPr>
        <p:cxnSp>
          <p:nvCxnSpPr>
            <p:cNvPr id="250" name="Google Shape;250;p26"/>
            <p:cNvCxnSpPr/>
            <p:nvPr/>
          </p:nvCxnSpPr>
          <p:spPr>
            <a:xfrm>
              <a:off x="8153875" y="539500"/>
              <a:ext cx="0" cy="553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6"/>
            <p:cNvCxnSpPr/>
            <p:nvPr/>
          </p:nvCxnSpPr>
          <p:spPr>
            <a:xfrm>
              <a:off x="7876975" y="816400"/>
              <a:ext cx="553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2" name="Google Shape;252;p26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How does a RAG work?</a:t>
            </a:r>
            <a:endParaRPr sz="4000"/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25" y="1293700"/>
            <a:ext cx="5879300" cy="35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>
            <a:spLocks noGrp="1"/>
          </p:cNvSpPr>
          <p:nvPr>
            <p:ph type="subTitle" idx="4294967295"/>
          </p:nvPr>
        </p:nvSpPr>
        <p:spPr>
          <a:xfrm>
            <a:off x="568325" y="1438425"/>
            <a:ext cx="19764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-&gt; Retrieve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4294967295"/>
          </p:nvPr>
        </p:nvSpPr>
        <p:spPr>
          <a:xfrm>
            <a:off x="568325" y="2369900"/>
            <a:ext cx="19764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-&gt; Augment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4294967295"/>
          </p:nvPr>
        </p:nvSpPr>
        <p:spPr>
          <a:xfrm>
            <a:off x="568325" y="3301375"/>
            <a:ext cx="19764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-&gt; Generate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sp>
        <p:nvSpPr>
          <p:cNvPr id="257" name="Google Shape;257;p26"/>
          <p:cNvSpPr txBox="1"/>
          <p:nvPr/>
        </p:nvSpPr>
        <p:spPr>
          <a:xfrm>
            <a:off x="3146250" y="474330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Image source: [1]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External Knowledge Base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739125" y="1215000"/>
            <a:ext cx="39792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Purpose: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The external knowledge base contains factually correct data that can be updated quickly without retraining any models. This is usually new information that a pre-trained LLM was not trained on. 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Implementation: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Our knowledge base consist of over 50 of top NHL players statistics for the 2023 season. This data is stored in a pdf file in full sentences.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00" y="1169725"/>
            <a:ext cx="3878926" cy="38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Retriever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739125" y="1215000"/>
            <a:ext cx="77760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Purpose: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Identify and gather relevant information in the external knowledge base that is related to the user query.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Process: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Compares the numeric embeddings of the users query and the external knowledge base. These numeric embeddings are generated by pre-trained Microsoft model, all-mpnet-base-v2.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Execution: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When a query is received, the embedded query is compared against the embedded knowledge base. Similarity scores are calculated for each embedded document in the knowledge base and the highest n ranking documents are passed to the generative LLM as context.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Generator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739125" y="1215000"/>
            <a:ext cx="77760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Purpose: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Generate a coherent response to the query while considering relevant context provided by the retriever.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Process: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Generates texts using the gemma-7b, this is a pre-trained LLM from ‘transformers’ library. A smaller gemma-2b model was also tested, but proved to be not powerful enough.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Execution: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A prompt containing the user query and relevant context from the retriever is provided to the generator. The generator will then generate a text response to the query.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Experimental Results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4294967295"/>
          </p:nvPr>
        </p:nvSpPr>
        <p:spPr>
          <a:xfrm>
            <a:off x="298650" y="1139825"/>
            <a:ext cx="29685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Prompt in Base LLM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3075"/>
            <a:ext cx="8839199" cy="637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>
            <a:spLocks noGrp="1"/>
          </p:cNvSpPr>
          <p:nvPr>
            <p:ph type="subTitle" idx="4294967295"/>
          </p:nvPr>
        </p:nvSpPr>
        <p:spPr>
          <a:xfrm>
            <a:off x="298650" y="2409525"/>
            <a:ext cx="55017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Retriever + Gemma 2b Prompt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913" y="2971200"/>
            <a:ext cx="4564181" cy="18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Results Cont’d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91" name="Google Shape;291;p31"/>
          <p:cNvSpPr txBox="1">
            <a:spLocks noGrp="1"/>
          </p:cNvSpPr>
          <p:nvPr>
            <p:ph type="subTitle" idx="4294967295"/>
          </p:nvPr>
        </p:nvSpPr>
        <p:spPr>
          <a:xfrm>
            <a:off x="202325" y="948100"/>
            <a:ext cx="47217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Retriever + Gemma 2b Output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4300"/>
            <a:ext cx="8839198" cy="322933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>
            <a:off x="3633200" y="1930250"/>
            <a:ext cx="1290900" cy="221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1069375" y="2776150"/>
            <a:ext cx="1398300" cy="221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3063200" y="3585250"/>
            <a:ext cx="618300" cy="221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ce Minitheme by Slidesgo">
  <a:themeElements>
    <a:clrScheme name="Simple Light">
      <a:dk1>
        <a:srgbClr val="4C6E92"/>
      </a:dk1>
      <a:lt1>
        <a:srgbClr val="7ADEDE"/>
      </a:lt1>
      <a:dk2>
        <a:srgbClr val="FFFFFF"/>
      </a:dk2>
      <a:lt2>
        <a:srgbClr val="364E69"/>
      </a:lt2>
      <a:accent1>
        <a:srgbClr val="8ABAE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4E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407</Words>
  <Application>Microsoft Office PowerPoint</Application>
  <PresentationFormat>On-screen Show (16:9)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Bebas Neue</vt:lpstr>
      <vt:lpstr>DM Sans</vt:lpstr>
      <vt:lpstr>Arial</vt:lpstr>
      <vt:lpstr>Anton</vt:lpstr>
      <vt:lpstr>Times New Roman</vt:lpstr>
      <vt:lpstr>Darker Grotesque SemiBold</vt:lpstr>
      <vt:lpstr>Ice Minitheme by Slidesgo</vt:lpstr>
      <vt:lpstr>Hockey RAG Model</vt:lpstr>
      <vt:lpstr>Table of Contents</vt:lpstr>
      <vt:lpstr>Motivation</vt:lpstr>
      <vt:lpstr>How does a RAG work?</vt:lpstr>
      <vt:lpstr>External Knowledge Base   </vt:lpstr>
      <vt:lpstr>Retriever   </vt:lpstr>
      <vt:lpstr>Generator   </vt:lpstr>
      <vt:lpstr>Experimental Results   </vt:lpstr>
      <vt:lpstr>Results Cont’d   </vt:lpstr>
      <vt:lpstr>Results Cont’d   </vt:lpstr>
      <vt:lpstr>Future Work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Hockey RAG Model</dc:title>
  <cp:lastModifiedBy>Dhun Sheth</cp:lastModifiedBy>
  <cp:revision>6</cp:revision>
  <dcterms:modified xsi:type="dcterms:W3CDTF">2024-04-23T17:36:59Z</dcterms:modified>
</cp:coreProperties>
</file>